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 id="2147483661" r:id="rId2"/>
    <p:sldMasterId id="2147483673" r:id="rId3"/>
    <p:sldMasterId id="2147483685" r:id="rId4"/>
    <p:sldMasterId id="2147483697" r:id="rId5"/>
    <p:sldMasterId id="2147483710" r:id="rId6"/>
  </p:sldMasterIdLst>
  <p:notesMasterIdLst>
    <p:notesMasterId r:id="rId47"/>
  </p:notesMasterIdLst>
  <p:handoutMasterIdLst>
    <p:handoutMasterId r:id="rId48"/>
  </p:handoutMasterIdLst>
  <p:sldIdLst>
    <p:sldId id="257" r:id="rId7"/>
    <p:sldId id="258" r:id="rId8"/>
    <p:sldId id="330" r:id="rId9"/>
    <p:sldId id="259" r:id="rId10"/>
    <p:sldId id="286" r:id="rId11"/>
    <p:sldId id="287" r:id="rId12"/>
    <p:sldId id="307" r:id="rId13"/>
    <p:sldId id="331" r:id="rId14"/>
    <p:sldId id="280" r:id="rId15"/>
    <p:sldId id="305" r:id="rId16"/>
    <p:sldId id="302" r:id="rId17"/>
    <p:sldId id="332" r:id="rId18"/>
    <p:sldId id="261" r:id="rId19"/>
    <p:sldId id="333" r:id="rId20"/>
    <p:sldId id="260" r:id="rId21"/>
    <p:sldId id="281" r:id="rId22"/>
    <p:sldId id="282" r:id="rId23"/>
    <p:sldId id="283" r:id="rId24"/>
    <p:sldId id="284" r:id="rId25"/>
    <p:sldId id="285" r:id="rId26"/>
    <p:sldId id="334" r:id="rId27"/>
    <p:sldId id="265" r:id="rId28"/>
    <p:sldId id="262" r:id="rId29"/>
    <p:sldId id="266" r:id="rId30"/>
    <p:sldId id="306" r:id="rId31"/>
    <p:sldId id="335" r:id="rId32"/>
    <p:sldId id="267" r:id="rId33"/>
    <p:sldId id="270" r:id="rId34"/>
    <p:sldId id="272" r:id="rId35"/>
    <p:sldId id="336" r:id="rId36"/>
    <p:sldId id="274" r:id="rId37"/>
    <p:sldId id="275" r:id="rId38"/>
    <p:sldId id="277" r:id="rId39"/>
    <p:sldId id="337" r:id="rId40"/>
    <p:sldId id="278" r:id="rId41"/>
    <p:sldId id="309" r:id="rId42"/>
    <p:sldId id="308" r:id="rId43"/>
    <p:sldId id="291" r:id="rId44"/>
    <p:sldId id="328" r:id="rId45"/>
    <p:sldId id="313" r:id="rId46"/>
  </p:sldIdLst>
  <p:sldSz cx="9144000" cy="6858000" type="screen4x3"/>
  <p:notesSz cx="7315200" cy="9601200"/>
  <p:embeddedFontLst>
    <p:embeddedFont>
      <p:font typeface="Candara" panose="020E0502030303020204"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44" autoAdjust="0"/>
  </p:normalViewPr>
  <p:slideViewPr>
    <p:cSldViewPr>
      <p:cViewPr varScale="1">
        <p:scale>
          <a:sx n="103" d="100"/>
          <a:sy n="103" d="100"/>
        </p:scale>
        <p:origin x="874" y="9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a:t>
            </a:r>
            <a:r>
              <a:rPr lang="en-US" dirty="0" smtClean="0"/>
              <a:t>4520</a:t>
            </a:r>
            <a:r>
              <a:rPr lang="en-US" dirty="0"/>
              <a:t>: Sustainable </a:t>
            </a:r>
            <a:r>
              <a:rPr lang="en-US" dirty="0" smtClean="0"/>
              <a:t>Safe Water on Tap</a:t>
            </a:r>
            <a:endParaRPr lang="en-US" dirty="0"/>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1258888" y="720725"/>
            <a:ext cx="4800600" cy="3600450"/>
          </a:xfrm>
          <a:ln/>
        </p:spPr>
      </p:sp>
      <p:sp>
        <p:nvSpPr>
          <p:cNvPr id="102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13</a:t>
            </a:fld>
            <a:endParaRPr lang="en-US"/>
          </a:p>
        </p:txBody>
      </p:sp>
      <p:sp>
        <p:nvSpPr>
          <p:cNvPr id="18434" name="Rectangle 2"/>
          <p:cNvSpPr>
            <a:spLocks noGrp="1" noRot="1" noChangeAspect="1" noChangeArrowheads="1" noTextEdit="1"/>
          </p:cNvSpPr>
          <p:nvPr>
            <p:ph type="sldImg"/>
          </p:nvPr>
        </p:nvSpPr>
        <p:spPr>
          <a:xfrm>
            <a:off x="1258888" y="720725"/>
            <a:ext cx="48006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15</a:t>
            </a:fld>
            <a:endParaRPr lang="en-US"/>
          </a:p>
        </p:txBody>
      </p:sp>
      <p:sp>
        <p:nvSpPr>
          <p:cNvPr id="16386" name="Rectangle 2"/>
          <p:cNvSpPr>
            <a:spLocks noGrp="1" noRot="1" noChangeAspect="1" noChangeArrowheads="1" noTextEdit="1"/>
          </p:cNvSpPr>
          <p:nvPr>
            <p:ph type="sldImg"/>
          </p:nvPr>
        </p:nvSpPr>
        <p:spPr>
          <a:xfrm>
            <a:off x="1258888" y="720725"/>
            <a:ext cx="48006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16</a:t>
            </a:fld>
            <a:endParaRPr lang="en-US"/>
          </a:p>
        </p:txBody>
      </p:sp>
      <p:sp>
        <p:nvSpPr>
          <p:cNvPr id="59394" name="Rectangle 2"/>
          <p:cNvSpPr>
            <a:spLocks noGrp="1" noRot="1" noChangeAspect="1" noChangeArrowheads="1" noTextEdit="1"/>
          </p:cNvSpPr>
          <p:nvPr>
            <p:ph type="sldImg"/>
          </p:nvPr>
        </p:nvSpPr>
        <p:spPr>
          <a:xfrm>
            <a:off x="1258888" y="720725"/>
            <a:ext cx="48006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17</a:t>
            </a:fld>
            <a:endParaRPr lang="en-US"/>
          </a:p>
        </p:txBody>
      </p:sp>
      <p:sp>
        <p:nvSpPr>
          <p:cNvPr id="61442" name="Rectangle 2"/>
          <p:cNvSpPr>
            <a:spLocks noGrp="1" noRot="1" noChangeAspect="1" noChangeArrowheads="1" noTextEdit="1"/>
          </p:cNvSpPr>
          <p:nvPr>
            <p:ph type="sldImg"/>
          </p:nvPr>
        </p:nvSpPr>
        <p:spPr>
          <a:xfrm>
            <a:off x="1258888" y="720725"/>
            <a:ext cx="48006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18</a:t>
            </a:fld>
            <a:endParaRPr lang="en-US"/>
          </a:p>
        </p:txBody>
      </p:sp>
      <p:sp>
        <p:nvSpPr>
          <p:cNvPr id="63490" name="Rectangle 2"/>
          <p:cNvSpPr>
            <a:spLocks noGrp="1" noRot="1" noChangeAspect="1" noChangeArrowheads="1" noTextEdit="1"/>
          </p:cNvSpPr>
          <p:nvPr>
            <p:ph type="sldImg"/>
          </p:nvPr>
        </p:nvSpPr>
        <p:spPr>
          <a:xfrm>
            <a:off x="1258888" y="720725"/>
            <a:ext cx="48006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19</a:t>
            </a:fld>
            <a:endParaRPr lang="en-US"/>
          </a:p>
        </p:txBody>
      </p:sp>
      <p:sp>
        <p:nvSpPr>
          <p:cNvPr id="65538" name="Rectangle 2"/>
          <p:cNvSpPr>
            <a:spLocks noGrp="1" noRot="1" noChangeAspect="1" noChangeArrowheads="1" noTextEdit="1"/>
          </p:cNvSpPr>
          <p:nvPr>
            <p:ph type="sldImg"/>
          </p:nvPr>
        </p:nvSpPr>
        <p:spPr>
          <a:xfrm>
            <a:off x="1258888" y="720725"/>
            <a:ext cx="48006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20</a:t>
            </a:fld>
            <a:endParaRPr lang="en-US"/>
          </a:p>
        </p:txBody>
      </p:sp>
      <p:sp>
        <p:nvSpPr>
          <p:cNvPr id="67586" name="Rectangle 2"/>
          <p:cNvSpPr>
            <a:spLocks noGrp="1" noRot="1" noChangeAspect="1" noChangeArrowheads="1" noTextEdit="1"/>
          </p:cNvSpPr>
          <p:nvPr>
            <p:ph type="sldImg"/>
          </p:nvPr>
        </p:nvSpPr>
        <p:spPr>
          <a:xfrm>
            <a:off x="1258888" y="720725"/>
            <a:ext cx="48006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22</a:t>
            </a:fld>
            <a:endParaRPr lang="en-US"/>
          </a:p>
        </p:txBody>
      </p:sp>
      <p:sp>
        <p:nvSpPr>
          <p:cNvPr id="26626" name="Rectangle 2"/>
          <p:cNvSpPr>
            <a:spLocks noGrp="1" noRot="1" noChangeAspect="1" noChangeArrowheads="1" noTextEdit="1"/>
          </p:cNvSpPr>
          <p:nvPr>
            <p:ph type="sldImg"/>
          </p:nvPr>
        </p:nvSpPr>
        <p:spPr>
          <a:xfrm>
            <a:off x="1258888" y="720725"/>
            <a:ext cx="48006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23</a:t>
            </a:fld>
            <a:endParaRPr lang="en-US"/>
          </a:p>
        </p:txBody>
      </p:sp>
      <p:sp>
        <p:nvSpPr>
          <p:cNvPr id="20482" name="Rectangle 2"/>
          <p:cNvSpPr>
            <a:spLocks noGrp="1" noRot="1" noChangeAspect="1" noChangeArrowheads="1" noTextEdit="1"/>
          </p:cNvSpPr>
          <p:nvPr>
            <p:ph type="sldImg"/>
          </p:nvPr>
        </p:nvSpPr>
        <p:spPr>
          <a:xfrm>
            <a:off x="1258888" y="720725"/>
            <a:ext cx="48006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1258888" y="720725"/>
            <a:ext cx="48006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1258888" y="720725"/>
            <a:ext cx="48006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1258888" y="720725"/>
            <a:ext cx="48006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1258888" y="720725"/>
            <a:ext cx="48006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1258888" y="720725"/>
            <a:ext cx="48006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1258888" y="720725"/>
            <a:ext cx="48006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1258888" y="720725"/>
            <a:ext cx="48006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584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1258888" y="720725"/>
            <a:ext cx="48006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12</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6858000"/>
            <a:chOff x="0" y="0"/>
            <a:chExt cx="5760" cy="4320"/>
          </a:xfrm>
        </p:grpSpPr>
        <p:pic>
          <p:nvPicPr>
            <p:cNvPr id="717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17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17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17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endParaRPr lang="en-US"/>
          </a:p>
        </p:txBody>
      </p:sp>
      <p:sp>
        <p:nvSpPr>
          <p:cNvPr id="717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17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17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a:pPr/>
              <a:t>‹#›</a:t>
            </a:fld>
            <a:endParaRPr lang="en-US"/>
          </a:p>
        </p:txBody>
      </p:sp>
      <p:sp>
        <p:nvSpPr>
          <p:cNvPr id="7178" name="Rectangle 10"/>
          <p:cNvSpPr>
            <a:spLocks noGrp="1" noChangeArrowheads="1"/>
          </p:cNvSpPr>
          <p:nvPr>
            <p:ph type="ctrTitle" sz="quarter"/>
          </p:nvPr>
        </p:nvSpPr>
        <p:spPr>
          <a:xfrm>
            <a:off x="1371600" y="76200"/>
            <a:ext cx="7772400" cy="1470025"/>
          </a:xfrm>
          <a:ln w="9525"/>
        </p:spPr>
        <p:txBody>
          <a:bodyPr/>
          <a:lstStyle>
            <a:lvl1pPr>
              <a:defRPr sz="5400"/>
            </a:lvl1p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2221140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22/01/2019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75FDFC-CC3C-4730-99E1-74466F9BB72B}" type="datetimeFigureOut">
              <a:rPr lang="en-US" smtClean="0">
                <a:solidFill>
                  <a:srgbClr val="000000"/>
                </a:solidFill>
              </a:rPr>
              <a:pPr/>
              <a:t>1/22/2019</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BF75328-339F-4D86-A1C2-3D0885BED8FA}" type="slidenum">
              <a:rPr lang="en-US" smtClean="0">
                <a:solidFill>
                  <a:srgbClr val="000000"/>
                </a:solidFill>
              </a:rPr>
              <a:pPr/>
              <a:t>‹#›</a:t>
            </a:fld>
            <a:endParaRPr lang="en-US">
              <a:solidFill>
                <a:srgbClr val="000000"/>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40388624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3945824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2849075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2044008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31004693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7978609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0968886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09" r:id="rId12"/>
  </p:sldLayoutIdLst>
  <p:transition>
    <p:fade/>
  </p:transition>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Candara" pitchFamily="34" charset="0"/>
        </a:defRPr>
      </a:lvl2pPr>
      <a:lvl3pPr algn="ctr" rtl="0" fontAlgn="base">
        <a:spcBef>
          <a:spcPct val="0"/>
        </a:spcBef>
        <a:spcAft>
          <a:spcPct val="0"/>
        </a:spcAft>
        <a:defRPr sz="4400" b="1">
          <a:solidFill>
            <a:schemeClr val="tx2"/>
          </a:solidFill>
          <a:latin typeface="Candara" pitchFamily="34" charset="0"/>
        </a:defRPr>
      </a:lvl3pPr>
      <a:lvl4pPr algn="ctr" rtl="0" fontAlgn="base">
        <a:spcBef>
          <a:spcPct val="0"/>
        </a:spcBef>
        <a:spcAft>
          <a:spcPct val="0"/>
        </a:spcAft>
        <a:defRPr sz="4400" b="1">
          <a:solidFill>
            <a:schemeClr val="tx2"/>
          </a:solidFill>
          <a:latin typeface="Candara" pitchFamily="34" charset="0"/>
        </a:defRPr>
      </a:lvl4pPr>
      <a:lvl5pPr algn="ctr" rtl="0" fontAlgn="base">
        <a:spcBef>
          <a:spcPct val="0"/>
        </a:spcBef>
        <a:spcAft>
          <a:spcPct val="0"/>
        </a:spcAft>
        <a:defRPr sz="4400" b="1">
          <a:solidFill>
            <a:schemeClr val="tx2"/>
          </a:solidFill>
          <a:latin typeface="Candara" pitchFamily="34" charset="0"/>
        </a:defRPr>
      </a:lvl5pPr>
      <a:lvl6pPr marL="457200" algn="ctr" rtl="0" fontAlgn="base">
        <a:spcBef>
          <a:spcPct val="0"/>
        </a:spcBef>
        <a:spcAft>
          <a:spcPct val="0"/>
        </a:spcAft>
        <a:defRPr sz="4400" b="1">
          <a:solidFill>
            <a:schemeClr val="tx2"/>
          </a:solidFill>
          <a:latin typeface="Candara" pitchFamily="34" charset="0"/>
        </a:defRPr>
      </a:lvl6pPr>
      <a:lvl7pPr marL="914400" algn="ctr" rtl="0" fontAlgn="base">
        <a:spcBef>
          <a:spcPct val="0"/>
        </a:spcBef>
        <a:spcAft>
          <a:spcPct val="0"/>
        </a:spcAft>
        <a:defRPr sz="4400" b="1">
          <a:solidFill>
            <a:schemeClr val="tx2"/>
          </a:solidFill>
          <a:latin typeface="Candara" pitchFamily="34" charset="0"/>
        </a:defRPr>
      </a:lvl7pPr>
      <a:lvl8pPr marL="1371600" algn="ctr" rtl="0" fontAlgn="base">
        <a:spcBef>
          <a:spcPct val="0"/>
        </a:spcBef>
        <a:spcAft>
          <a:spcPct val="0"/>
        </a:spcAft>
        <a:defRPr sz="4400" b="1">
          <a:solidFill>
            <a:schemeClr val="tx2"/>
          </a:solidFill>
          <a:latin typeface="Candara" pitchFamily="34" charset="0"/>
        </a:defRPr>
      </a:lvl8pPr>
      <a:lvl9pPr marL="1828800" algn="ctr" rtl="0" fontAlgn="base">
        <a:spcBef>
          <a:spcPct val="0"/>
        </a:spcBef>
        <a:spcAft>
          <a:spcPct val="0"/>
        </a:spcAft>
        <a:defRPr sz="4400" b="1">
          <a:solidFill>
            <a:schemeClr val="tx2"/>
          </a:solidFill>
          <a:latin typeface="Candara" pitchFamily="34" charset="0"/>
        </a:defRPr>
      </a:lvl9pPr>
    </p:titleStyle>
    <p:bodyStyle>
      <a:lvl1pPr marL="342900" indent="-342900" algn="l" rtl="0" fontAlgn="base">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mn-lt"/>
        </a:defRPr>
      </a:lvl2pPr>
      <a:lvl3pPr marL="1143000" indent="-228600" algn="l" rtl="0" fontAlgn="base">
        <a:spcBef>
          <a:spcPct val="20000"/>
        </a:spcBef>
        <a:spcAft>
          <a:spcPct val="0"/>
        </a:spcAft>
        <a:buFont typeface="Wingdings" pitchFamily="2" charset="2"/>
        <a:buChar char="Ø"/>
        <a:defRPr sz="2400">
          <a:solidFill>
            <a:schemeClr val="tx1"/>
          </a:solidFill>
          <a:latin typeface="+mn-lt"/>
        </a:defRPr>
      </a:lvl3pPr>
      <a:lvl4pPr marL="1600200" indent="-228600" algn="l" rtl="0" fontAlgn="base">
        <a:spcBef>
          <a:spcPct val="20000"/>
        </a:spcBef>
        <a:spcAft>
          <a:spcPct val="0"/>
        </a:spcAft>
        <a:buFont typeface="Wingdings" pitchFamily="2" charset="2"/>
        <a:buChar char="Ø"/>
        <a:defRPr sz="2000">
          <a:solidFill>
            <a:schemeClr val="tx1"/>
          </a:solidFill>
          <a:latin typeface="+mn-lt"/>
        </a:defRPr>
      </a:lvl4pPr>
      <a:lvl5pPr marL="2057400" indent="-228600" algn="l" rtl="0" fontAlgn="base">
        <a:spcBef>
          <a:spcPct val="20000"/>
        </a:spcBef>
        <a:spcAft>
          <a:spcPct val="0"/>
        </a:spcAft>
        <a:buFont typeface="Wingdings" pitchFamily="2" charset="2"/>
        <a:buChar char="Ø"/>
        <a:defRPr sz="2000">
          <a:solidFill>
            <a:schemeClr val="tx1"/>
          </a:solidFill>
          <a:latin typeface="+mn-lt"/>
        </a:defRPr>
      </a:lvl5pPr>
      <a:lvl6pPr marL="2514600" indent="-228600" algn="l" rtl="0" fontAlgn="base">
        <a:spcBef>
          <a:spcPct val="20000"/>
        </a:spcBef>
        <a:spcAft>
          <a:spcPct val="0"/>
        </a:spcAft>
        <a:buFont typeface="Wingdings" pitchFamily="2" charset="2"/>
        <a:buChar char="Ø"/>
        <a:defRPr sz="2000">
          <a:solidFill>
            <a:schemeClr val="tx1"/>
          </a:solidFill>
          <a:latin typeface="+mn-lt"/>
        </a:defRPr>
      </a:lvl6pPr>
      <a:lvl7pPr marL="2971800" indent="-228600" algn="l" rtl="0" fontAlgn="base">
        <a:spcBef>
          <a:spcPct val="20000"/>
        </a:spcBef>
        <a:spcAft>
          <a:spcPct val="0"/>
        </a:spcAft>
        <a:buFont typeface="Wingdings" pitchFamily="2" charset="2"/>
        <a:buChar char="Ø"/>
        <a:defRPr sz="2000">
          <a:solidFill>
            <a:schemeClr val="tx1"/>
          </a:solidFill>
          <a:latin typeface="+mn-lt"/>
        </a:defRPr>
      </a:lvl7pPr>
      <a:lvl8pPr marL="3429000" indent="-228600" algn="l" rtl="0" fontAlgn="base">
        <a:spcBef>
          <a:spcPct val="20000"/>
        </a:spcBef>
        <a:spcAft>
          <a:spcPct val="0"/>
        </a:spcAft>
        <a:buFont typeface="Wingdings" pitchFamily="2" charset="2"/>
        <a:buChar char="Ø"/>
        <a:defRPr sz="2000">
          <a:solidFill>
            <a:schemeClr val="tx1"/>
          </a:solidFill>
          <a:latin typeface="+mn-lt"/>
        </a:defRPr>
      </a:lvl8pPr>
      <a:lvl9pPr marL="3886200" indent="-228600" algn="l" rtl="0" fontAlgn="base">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22/01/2019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0975FDFC-CC3C-4730-99E1-74466F9BB72B}" type="datetimeFigureOut">
              <a:rPr lang="en-US" smtClean="0">
                <a:solidFill>
                  <a:srgbClr val="000000"/>
                </a:solidFill>
                <a:cs typeface="+mn-cs"/>
              </a:rPr>
              <a:pPr fontAlgn="auto">
                <a:spcBef>
                  <a:spcPts val="0"/>
                </a:spcBef>
                <a:spcAft>
                  <a:spcPts val="0"/>
                </a:spcAft>
              </a:pPr>
              <a:t>1/22/2019</a:t>
            </a:fld>
            <a:endParaRPr lang="en-US">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n-US">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1BF75328-339F-4D86-A1C2-3D0885BED8FA}" type="slidenum">
              <a:rPr lang="en-US" smtClean="0">
                <a:solidFill>
                  <a:srgbClr val="000000"/>
                </a:solidFill>
                <a:cs typeface="+mn-cs"/>
              </a:rPr>
              <a:pPr fontAlgn="auto">
                <a:spcBef>
                  <a:spcPts val="0"/>
                </a:spcBef>
                <a:spcAft>
                  <a:spcPts val="0"/>
                </a:spcAft>
              </a:pPr>
              <a:t>‹#›</a:t>
            </a:fld>
            <a:endParaRPr lang="en-US">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278601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nfluence.cornell.edu/display/cee4540/Anaconda"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9.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11.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18.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22.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3.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2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30.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slide" Target="slide26.xml"/><Relationship Id="rId17" Type="http://schemas.openxmlformats.org/officeDocument/2006/relationships/image" Target="../media/image9.jpeg"/><Relationship Id="rId2" Type="http://schemas.openxmlformats.org/officeDocument/2006/relationships/notesSlide" Target="../notesSlides/notesSlide6.xml"/><Relationship Id="rId16" Type="http://schemas.openxmlformats.org/officeDocument/2006/relationships/slide" Target="slide38.xml"/><Relationship Id="rId1" Type="http://schemas.openxmlformats.org/officeDocument/2006/relationships/slideLayout" Target="../slideLayouts/slideLayout58.xml"/><Relationship Id="rId6" Type="http://schemas.openxmlformats.org/officeDocument/2006/relationships/slide" Target="slide12.xml"/><Relationship Id="rId11" Type="http://schemas.openxmlformats.org/officeDocument/2006/relationships/image" Target="../media/image7.jpe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slide" Target="slide8.xml"/><Relationship Id="rId9" Type="http://schemas.openxmlformats.org/officeDocument/2006/relationships/image" Target="../media/image6.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124200" y="51816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914400" y="-3717"/>
            <a:ext cx="8229600" cy="1470025"/>
          </a:xfrm>
        </p:spPr>
        <p:txBody>
          <a:bodyPr/>
          <a:lstStyle/>
          <a:p>
            <a:pPr algn="r"/>
            <a:r>
              <a:rPr lang="en-US" sz="4800" dirty="0"/>
              <a:t>Sustainable </a:t>
            </a:r>
            <a:r>
              <a:rPr lang="en-US" sz="4800" dirty="0" smtClean="0"/>
              <a:t>Safe Water on Tap</a:t>
            </a:r>
            <a:r>
              <a:rPr lang="en-US" sz="4800" dirty="0"/>
              <a:t/>
            </a:r>
            <a:br>
              <a:rPr lang="en-US" sz="4800" dirty="0"/>
            </a:br>
            <a:r>
              <a:rPr lang="en-US" sz="4800" dirty="0"/>
              <a:t>CEE </a:t>
            </a:r>
            <a:r>
              <a:rPr lang="en-US" sz="4800" dirty="0" smtClean="0"/>
              <a:t>4520</a:t>
            </a:r>
            <a:endParaRPr lang="en-US" sz="4800" dirty="0"/>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pPr lvl="1"/>
            <a:r>
              <a:rPr lang="en-US" dirty="0"/>
              <a:t>Download Anaconda today! (see </a:t>
            </a:r>
            <a:r>
              <a:rPr lang="en-US" dirty="0">
                <a:hlinkClick r:id="rId3"/>
              </a:rPr>
              <a:t>https://confluence.cornell.edu/display/cee4540/Anaconda</a:t>
            </a:r>
            <a:r>
              <a:rPr lang="en-US" dirty="0"/>
              <a:t>)</a:t>
            </a:r>
          </a:p>
          <a:p>
            <a:pPr lvl="1"/>
            <a:r>
              <a:rPr lang="en-US" dirty="0"/>
              <a:t>This </a:t>
            </a:r>
            <a:r>
              <a:rPr lang="en-US" dirty="0" smtClean="0"/>
              <a:t>Thursday’s </a:t>
            </a:r>
            <a:r>
              <a:rPr lang="en-US" dirty="0"/>
              <a:t>class dedicated to making sure you can start on the Python tutorial (BRING YOUR LAPTOP)</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Atom and Hydrogen for engineering in the next 2 weeks</a:t>
            </a:r>
          </a:p>
          <a:p>
            <a:r>
              <a:rPr lang="en-US" dirty="0"/>
              <a:t>Hardest assignment of the semester</a:t>
            </a:r>
          </a:p>
          <a:p>
            <a:r>
              <a:rPr lang="en-US" dirty="0"/>
              <a:t>Start TODAY by downloading and installing software</a:t>
            </a:r>
          </a:p>
        </p:txBody>
      </p:sp>
      <p:pic>
        <p:nvPicPr>
          <p:cNvPr id="1026" name="Picture 2" descr="Image result for atom">
            <a:extLst>
              <a:ext uri="{FF2B5EF4-FFF2-40B4-BE49-F238E27FC236}">
                <a16:creationId xmlns:a16="http://schemas.microsoft.com/office/drawing/2014/main" id="{5B531CBD-7202-4D6C-9381-039C2F1A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4" y="4457700"/>
            <a:ext cx="413657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482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13</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smtClean="0"/>
              <a:t>What </a:t>
            </a:r>
            <a:r>
              <a:rPr lang="en-US" sz="2800" dirty="0"/>
              <a:t>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
        <p:nvSpPr>
          <p:cNvPr id="17" name="Oval 16">
            <a:extLst>
              <a:ext uri="{FF2B5EF4-FFF2-40B4-BE49-F238E27FC236}">
                <a16:creationId xmlns:a16="http://schemas.microsoft.com/office/drawing/2014/main" id="{9F09E6B4-C08B-4E88-9433-4E00A302D9CF}"/>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6" name="Oval 5">
            <a:extLst>
              <a:ext uri="{FF2B5EF4-FFF2-40B4-BE49-F238E27FC236}">
                <a16:creationId xmlns:a16="http://schemas.microsoft.com/office/drawing/2014/main" id="{3D2357C6-A33A-43F6-B253-880B55ADEA10}"/>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smtClean="0"/>
              <a:t>What </a:t>
            </a:r>
            <a:r>
              <a:rPr lang="en-US" sz="2800" b="1" dirty="0"/>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
        <p:nvSpPr>
          <p:cNvPr id="5" name="Oval 4">
            <a:extLst>
              <a:ext uri="{FF2B5EF4-FFF2-40B4-BE49-F238E27FC236}">
                <a16:creationId xmlns:a16="http://schemas.microsoft.com/office/drawing/2014/main" id="{7821348D-9ECA-4393-973F-9A2E5CBA9719}"/>
              </a:ext>
            </a:extLst>
          </p:cNvPr>
          <p:cNvSpPr/>
          <p:nvPr/>
        </p:nvSpPr>
        <p:spPr bwMode="auto">
          <a:xfrm>
            <a:off x="8065332" y="36612"/>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a:t>Malaria (bad air disease hypothesis)</a:t>
            </a:r>
          </a:p>
          <a:p>
            <a:r>
              <a:rPr lang="en-US"/>
              <a:t>Streams purify themselves in 1 mile</a:t>
            </a:r>
          </a:p>
          <a:p>
            <a:r>
              <a:rPr lang="en-US"/>
              <a:t>The air coming out of the ground under conditions of low or sinking groundwater causes typhoid</a:t>
            </a:r>
          </a:p>
          <a:p>
            <a:endParaRPr lang="en-US"/>
          </a:p>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a:t>
            </a:r>
            <a:r>
              <a:rPr lang="en-US" dirty="0" smtClean="0"/>
              <a:t>roll </a:t>
            </a:r>
            <a:r>
              <a:rPr lang="en-US" dirty="0"/>
              <a:t>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a:t>Fluoride removal reactor pilot </a:t>
            </a:r>
            <a:r>
              <a:rPr lang="en-US" dirty="0" smtClean="0"/>
              <a:t>summer 2019</a:t>
            </a:r>
            <a:endParaRPr lang="en-US" dirty="0"/>
          </a:p>
          <a:p>
            <a:r>
              <a:rPr lang="en-US" dirty="0" smtClean="0"/>
              <a:t>Honduras internship summer 2019</a:t>
            </a:r>
            <a:endParaRPr lang="en-US" dirty="0"/>
          </a:p>
          <a:p>
            <a:r>
              <a:rPr lang="en-US" dirty="0" smtClean="0"/>
              <a:t>Fulbright </a:t>
            </a:r>
            <a:r>
              <a:rPr lang="en-US" dirty="0"/>
              <a:t>Scholar!</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457200" y="228600"/>
            <a:ext cx="6248400" cy="1143000"/>
          </a:xfrm>
        </p:spPr>
        <p:txBody>
          <a:bodyPr/>
          <a:lstStyle/>
          <a:p>
            <a:r>
              <a:rPr lang="en-US" dirty="0"/>
              <a:t>Introduction</a:t>
            </a:r>
          </a:p>
        </p:txBody>
      </p:sp>
      <p:sp>
        <p:nvSpPr>
          <p:cNvPr id="7171" name="Rectangle 3"/>
          <p:cNvSpPr>
            <a:spLocks noGrp="1" noChangeArrowheads="1"/>
          </p:cNvSpPr>
          <p:nvPr>
            <p:ph sz="half" idx="1"/>
          </p:nvPr>
        </p:nvSpPr>
        <p:spPr>
          <a:xfrm>
            <a:off x="3733800" y="1557450"/>
            <a:ext cx="4046561" cy="4525963"/>
          </a:xfrm>
        </p:spPr>
        <p:txBody>
          <a:bodyPr/>
          <a:lstStyle/>
          <a:p>
            <a:pPr marL="0" indent="0">
              <a:buNone/>
            </a:pPr>
            <a:r>
              <a:rPr lang="en-US" dirty="0"/>
              <a:t>Uneven Knowledge Expansions</a:t>
            </a:r>
          </a:p>
          <a:p>
            <a:pPr marL="0" indent="0">
              <a:buNone/>
            </a:pPr>
            <a:endParaRPr lang="en-US" dirty="0"/>
          </a:p>
          <a:p>
            <a:pPr marL="0" indent="0">
              <a:buNone/>
            </a:pPr>
            <a:r>
              <a:rPr lang="en-US" dirty="0"/>
              <a:t>Groupthink</a:t>
            </a:r>
          </a:p>
          <a:p>
            <a:pPr marL="0" indent="0">
              <a:buNone/>
            </a:pPr>
            <a:endParaRPr lang="en-US" dirty="0"/>
          </a:p>
          <a:p>
            <a:pPr marL="0" indent="0">
              <a:buNone/>
            </a:pPr>
            <a:r>
              <a:rPr lang="en-US" dirty="0"/>
              <a:t>Myth in Engineering</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1295400" y="1557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1</a:t>
            </a:r>
          </a:p>
        </p:txBody>
      </p:sp>
      <p:sp>
        <p:nvSpPr>
          <p:cNvPr id="20" name="Oval 19">
            <a:extLst>
              <a:ext uri="{FF2B5EF4-FFF2-40B4-BE49-F238E27FC236}">
                <a16:creationId xmlns:a16="http://schemas.microsoft.com/office/drawing/2014/main" id="{45DB7FAD-E4F5-47D5-8EE6-37703BF10038}"/>
              </a:ext>
            </a:extLst>
          </p:cNvPr>
          <p:cNvSpPr/>
          <p:nvPr/>
        </p:nvSpPr>
        <p:spPr>
          <a:xfrm>
            <a:off x="1295400" y="2841668"/>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2</a:t>
            </a:r>
          </a:p>
        </p:txBody>
      </p:sp>
      <p:sp>
        <p:nvSpPr>
          <p:cNvPr id="21" name="Oval 20">
            <a:extLst>
              <a:ext uri="{FF2B5EF4-FFF2-40B4-BE49-F238E27FC236}">
                <a16:creationId xmlns:a16="http://schemas.microsoft.com/office/drawing/2014/main" id="{2E3ACBC7-A53B-430A-AE6C-DA0B4C1E8CED}"/>
              </a:ext>
            </a:extLst>
          </p:cNvPr>
          <p:cNvSpPr/>
          <p:nvPr/>
        </p:nvSpPr>
        <p:spPr>
          <a:xfrm>
            <a:off x="1295400" y="3855202"/>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Extra 3</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3276600" y="762000"/>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sediment and microbes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3" name="Content Placeholder 2"/>
          <p:cNvSpPr>
            <a:spLocks noGrp="1"/>
          </p:cNvSpPr>
          <p:nvPr>
            <p:ph idx="1"/>
          </p:nvPr>
        </p:nvSpPr>
        <p:spPr/>
        <p:txBody>
          <a:bodyPr/>
          <a:lstStyle/>
          <a:p>
            <a:r>
              <a:rPr lang="en-US" dirty="0"/>
              <a:t>CEE 3310 or equivalent Fluid Mechanics course</a:t>
            </a:r>
          </a:p>
          <a:p>
            <a:r>
              <a:rPr lang="en-US" dirty="0"/>
              <a:t>CEE 3310 can be taken at the same time if you are willing to work harder in CEE 4540 and use your fluids text as a reference</a:t>
            </a:r>
          </a:p>
          <a:p>
            <a:r>
              <a:rPr lang="en-US" dirty="0"/>
              <a:t>Online Fluids alternative https://confluence.cornell.edu/display/cee4540/Fluids+Review+Guide</a:t>
            </a: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1"/>
                    </a:solidFill>
                  </a:rPr>
                  <a:t>Project </a:t>
                </a:r>
                <a:r>
                  <a:rPr lang="en-US" sz="1600" b="1" dirty="0">
                    <a:solidFill>
                      <a:schemeClr val="tx1"/>
                    </a:solidFill>
                  </a:rPr>
                  <a:t>Based </a:t>
                </a:r>
                <a:r>
                  <a:rPr lang="en-US" sz="1600" b="1" dirty="0" smtClean="0">
                    <a:solidFill>
                      <a:schemeClr val="tx1"/>
                    </a:solidFill>
                  </a:rPr>
                  <a:t>Courses</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First year to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Every semester</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International Experience Course</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2274725" cy="369332"/>
          </a:xfrm>
          <a:prstGeom prst="rect">
            <a:avLst/>
          </a:prstGeom>
          <a:noFill/>
        </p:spPr>
        <p:txBody>
          <a:bodyPr wrap="none" rtlCol="0">
            <a:spAutoFit/>
          </a:bodyPr>
          <a:lstStyle/>
          <a:p>
            <a:r>
              <a:rPr lang="en-US" dirty="0" smtClean="0">
                <a:latin typeface="+mn-lt"/>
              </a:rPr>
              <a:t>SWOT: Design </a:t>
            </a:r>
            <a:r>
              <a:rPr lang="en-US" dirty="0">
                <a:latin typeface="+mn-lt"/>
              </a:rPr>
              <a:t>Course</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726799" y="4038600"/>
            <a:ext cx="1164101" cy="461665"/>
          </a:xfrm>
          <a:prstGeom prst="rect">
            <a:avLst/>
          </a:prstGeom>
          <a:noFill/>
        </p:spPr>
        <p:txBody>
          <a:bodyPr wrap="none" rtlCol="0">
            <a:spAutoFit/>
          </a:bodyPr>
          <a:lstStyle/>
          <a:p>
            <a:r>
              <a:rPr lang="en-US" sz="2400" b="1" dirty="0">
                <a:latin typeface="+mn-lt"/>
              </a:rPr>
              <a:t>Engage</a:t>
            </a:r>
          </a:p>
        </p:txBody>
      </p:sp>
    </p:spTree>
    <p:extLst>
      <p:ext uri="{BB962C8B-B14F-4D97-AF65-F5344CB8AC3E}">
        <p14:creationId xmlns:p14="http://schemas.microsoft.com/office/powerpoint/2010/main" val="2623152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smtClean="0">
                <a:solidFill>
                  <a:schemeClr val="bg1">
                    <a:lumMod val="75000"/>
                  </a:schemeClr>
                </a:solidFill>
              </a:rPr>
              <a:t>What </a:t>
            </a:r>
            <a:r>
              <a:rPr lang="en-US" sz="2800" dirty="0">
                <a:solidFill>
                  <a:schemeClr val="bg1">
                    <a:lumMod val="75000"/>
                  </a:schemeClr>
                </a:solidFill>
              </a:rPr>
              <a:t>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a:t>
            </a:r>
            <a:r>
              <a:rPr lang="en-US" sz="2700" dirty="0" smtClean="0"/>
              <a:t>4520 </a:t>
            </a:r>
            <a:r>
              <a:rPr lang="en-US" sz="2700" dirty="0"/>
              <a:t>wiki </a:t>
            </a:r>
            <a:r>
              <a:rPr lang="en-US" sz="2700" dirty="0" smtClean="0"/>
              <a:t>on </a:t>
            </a:r>
            <a:r>
              <a:rPr lang="en-US" sz="2700" dirty="0" err="1"/>
              <a:t>github</a:t>
            </a:r>
            <a:r>
              <a:rPr lang="en-US" sz="2700" dirty="0"/>
              <a:t>: home to everything</a:t>
            </a:r>
          </a:p>
          <a:p>
            <a:pPr lvl="1"/>
            <a:r>
              <a:rPr lang="en-US" sz="2200" dirty="0">
                <a:hlinkClick r:id="rId3"/>
              </a:rPr>
              <a:t>https://</a:t>
            </a:r>
            <a:r>
              <a:rPr lang="en-US" sz="2200" dirty="0" smtClean="0">
                <a:hlinkClick r:id="rId3"/>
              </a:rPr>
              <a:t>github.com/AguaClara/CEE4520/wiki</a:t>
            </a:r>
            <a:endParaRPr lang="en-US" sz="2200" dirty="0" smtClean="0"/>
          </a:p>
          <a:p>
            <a:r>
              <a:rPr lang="en-US" sz="2700" dirty="0" smtClean="0"/>
              <a:t>Design </a:t>
            </a:r>
            <a:r>
              <a:rPr lang="en-US" sz="2700" dirty="0"/>
              <a:t>Challenges (in teams – except for tutorial!)</a:t>
            </a:r>
          </a:p>
          <a:p>
            <a:r>
              <a:rPr lang="en-US" sz="2700" dirty="0"/>
              <a:t>?? Quizzes, 2 Exams (computer based using Python</a:t>
            </a:r>
            <a:r>
              <a:rPr lang="en-US" sz="2700" dirty="0" smtClean="0"/>
              <a:t>),  </a:t>
            </a:r>
            <a:r>
              <a:rPr lang="en-US" sz="2700" dirty="0"/>
              <a:t>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theme/theme1.xml><?xml version="1.0" encoding="utf-8"?>
<a:theme xmlns:a="http://schemas.openxmlformats.org/drawingml/2006/main" name="1_AguaClara the road">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6020</TotalTime>
  <Words>2324</Words>
  <Application>Microsoft Office PowerPoint</Application>
  <PresentationFormat>On-screen Show (4:3)</PresentationFormat>
  <Paragraphs>399</Paragraphs>
  <Slides>40</Slides>
  <Notes>32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40</vt:i4>
      </vt:variant>
    </vt:vector>
  </HeadingPairs>
  <TitlesOfParts>
    <vt:vector size="52" baseType="lpstr">
      <vt:lpstr>Candara</vt:lpstr>
      <vt:lpstr>Arial</vt:lpstr>
      <vt:lpstr>Wingdings</vt:lpstr>
      <vt:lpstr>Times New Roman</vt:lpstr>
      <vt:lpstr>Calibri</vt:lpstr>
      <vt:lpstr>Century Gothic</vt:lpstr>
      <vt:lpstr>1_AguaClara the road</vt:lpstr>
      <vt:lpstr>AguaClara</vt:lpstr>
      <vt:lpstr>1_AguaClara</vt:lpstr>
      <vt:lpstr>2_AguaClara</vt:lpstr>
      <vt:lpstr>3_AguaClara</vt:lpstr>
      <vt:lpstr>Lecture 4540 2016</vt:lpstr>
      <vt:lpstr>Sustainable Safe Water on Tap CEE 4520</vt:lpstr>
      <vt:lpstr>Overview</vt:lpstr>
      <vt:lpstr>Overview</vt:lpstr>
      <vt:lpstr>What is this course about?</vt:lpstr>
      <vt:lpstr>What is this course about?</vt:lpstr>
      <vt:lpstr>Course prerequisites</vt:lpstr>
      <vt:lpstr>Curriculum Model:  AguaClara RIDE</vt:lpstr>
      <vt:lpstr>Overview</vt:lpstr>
      <vt:lpstr>Course Organization</vt:lpstr>
      <vt:lpstr>Design Challenges</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Introduction</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250</cp:revision>
  <dcterms:created xsi:type="dcterms:W3CDTF">2008-08-26T14:48:34Z</dcterms:created>
  <dcterms:modified xsi:type="dcterms:W3CDTF">2019-01-22T15:04:22Z</dcterms:modified>
</cp:coreProperties>
</file>